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0" r:id="rId4"/>
    <p:sldId id="291" r:id="rId5"/>
    <p:sldId id="292" r:id="rId6"/>
    <p:sldId id="293" r:id="rId7"/>
    <p:sldId id="294" r:id="rId8"/>
    <p:sldId id="258" r:id="rId9"/>
    <p:sldId id="296" r:id="rId10"/>
    <p:sldId id="259" r:id="rId11"/>
    <p:sldId id="298" r:id="rId12"/>
    <p:sldId id="304" r:id="rId13"/>
    <p:sldId id="300" r:id="rId14"/>
    <p:sldId id="301" r:id="rId15"/>
    <p:sldId id="302" r:id="rId16"/>
    <p:sldId id="306" r:id="rId17"/>
    <p:sldId id="303" r:id="rId18"/>
    <p:sldId id="28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21"/>
    <a:srgbClr val="0E5A10"/>
    <a:srgbClr val="FE2E2E"/>
    <a:srgbClr val="9C9DB2"/>
    <a:srgbClr val="282A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968" autoAdjust="0"/>
  </p:normalViewPr>
  <p:slideViewPr>
    <p:cSldViewPr snapToGrid="0">
      <p:cViewPr varScale="1">
        <p:scale>
          <a:sx n="82" d="100"/>
          <a:sy n="82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C50B7-0FA8-43EE-AA9F-47F61723FF83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E7BBA-6688-40E5-BD5A-6CE991A738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9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23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3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60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66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196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799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191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62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31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52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019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E7BBA-6688-40E5-BD5A-6CE991A738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3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1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68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80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152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667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E7BBA-6688-40E5-BD5A-6CE991A7389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51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94AAA-4780-6E63-EF79-142F9BEBB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3B3A608-59B9-C13A-D9A1-0EE3E7CD5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8884D2-0878-C40F-D558-AFAA08D5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BF0563-9201-A7B8-7C2D-0AE67BA9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E63B01-CA3E-28CE-04DA-81022C41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18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5C1748-BB7D-5F1A-70B0-F24A3473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CF7B62-08FE-E854-D4FE-EB7F0743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6C3F9-ADEB-F8AC-F912-896508F8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3B7F26-9141-1BA7-82C0-ACD3A141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713D1A-43FC-2F09-0246-EFCD0F74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1611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57D335-E8A2-280E-B2F4-93299EC80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A108D8-7A14-6FC8-06DC-89D49A032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C9875B-7CBF-5258-7113-91326A42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CB43AC-01C6-8E6D-21C2-F69A6BFE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257F02-6234-C391-98E4-3E90D40E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2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86370A-1665-FF55-545F-6C592C97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B55C82-204F-2711-D294-390C8638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97BC7-2929-B9BE-F895-56A4A6A2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0AEA27-065B-4BA0-394D-336453E2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1EC87C-7E80-7711-0D5E-899A5B5F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96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4C881-2B2E-D9EA-B271-6A9C075A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D18A8A-3389-2A09-E1A5-BEF79A01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77B422-6805-F7FF-3B53-F0564C36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10EAC9-E6D7-0FD9-D7F4-67AAA3AD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AA8C35-A332-82AE-A093-218E7DBA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90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5B40B-F17A-CF32-E40C-61376778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3CB7F7-22B6-E4DC-BA77-2FE41C1D9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E3BC41-0023-ADC4-ABD0-AAAFA09C3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74FDD5-09FF-CAB9-8CCA-C18DD3D9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602761-512F-B2CD-1750-C3FF47B9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D9CD65-1B3A-1624-6158-DE7896F2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99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BE92C-3B04-8348-2DAC-DA476E1D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EC737F-1CAB-86A2-CA25-BF79321A2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D46365-F942-312E-542D-A0DA4043D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F6786B-FDC4-1195-D362-EDE1EE510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9D75B84-055B-1439-AB52-39ECEFD00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3B410C7-2B9D-91CC-22EE-E70460BF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412857-3E2D-0A9D-9D3A-FA7F7DD9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E87EF88-64A7-AA59-217A-4292D12D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88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953751-9325-6633-1809-6AF367A1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2213C3-7DDE-4144-14A3-53B0FF4C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F6FE31-D3A7-0A86-B3F6-CA24B5B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F72B57-231C-44CA-F439-2CD6897D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2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D5AD55-FD64-CFA3-3955-66E6D105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46F25F-04B8-8A09-9788-CAE443DA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669463-68DC-2A79-DF49-DA7AD7F5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32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C13EC-30FA-FE7F-26D8-1CD8F79B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8D7AD9-F3FE-1884-E37E-4A4C9049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0472F1-636E-DC7B-C032-A240B667E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EACE1E-F937-F7F3-CD6D-7C5A0ABC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D36EFE-2E5F-841F-5087-6AEC4F87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8110F1-B528-ADE0-21EC-5ED55881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97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F11366-2F21-6C4D-E41F-8F493E60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C064FB4-3A02-6971-BFD7-B3A07057D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8926E3-2876-2EB6-59B7-10F09DC65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1DCD6F-D491-E927-45D9-8469B6E9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ED24DB-5058-3D59-6AE7-C1AA9941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30C3B46-93DF-9AEB-64C4-FB40D310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31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00613EC-2730-38B8-70BD-7239CCF4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08660F-5733-6B96-44E2-8DE54586B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5673ED-077F-91A0-1875-BE1F98F79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55332-C8B3-44B9-81FA-D561697983E6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DAEE0-742B-50AF-4439-641A238E4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7E44D-D200-3AAD-A088-1BB50A6C5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3DED1-1B35-4B06-A055-E240B91163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06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fi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fi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B0FB2-A8AA-6B6F-A2E5-C9D134E45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3DF23F-1621-A287-2D67-37DC45EA1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rma&#10;&#10;Descrizione generata automaticamente">
            <a:extLst>
              <a:ext uri="{FF2B5EF4-FFF2-40B4-BE49-F238E27FC236}">
                <a16:creationId xmlns:a16="http://schemas.microsoft.com/office/drawing/2014/main" id="{FB3198BE-7286-40E2-58C7-4A815ACE79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9" y="-73891"/>
            <a:ext cx="12487577" cy="70985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8D2C2D6-D56F-9252-335C-F54A5BF561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" y="386048"/>
            <a:ext cx="6183084" cy="1828426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9E8F692-CC5C-5D83-B864-12B81EEE38FD}"/>
              </a:ext>
            </a:extLst>
          </p:cNvPr>
          <p:cNvSpPr txBox="1">
            <a:spLocks/>
          </p:cNvSpPr>
          <p:nvPr/>
        </p:nvSpPr>
        <p:spPr>
          <a:xfrm>
            <a:off x="1815370" y="2821414"/>
            <a:ext cx="1041106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>
                <a:solidFill>
                  <a:schemeClr val="bg1"/>
                </a:solidFill>
              </a:rPr>
              <a:t>PROGETTO DI COMPUTER SYSTEM DESIGN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64DF8F04-604E-BF77-D9D0-0169CAD0DF29}"/>
              </a:ext>
            </a:extLst>
          </p:cNvPr>
          <p:cNvSpPr txBox="1">
            <a:spLocks/>
          </p:cNvSpPr>
          <p:nvPr/>
        </p:nvSpPr>
        <p:spPr>
          <a:xfrm>
            <a:off x="4309454" y="5090633"/>
            <a:ext cx="9144000" cy="89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88B62-E349-C02B-46F5-F6F0C301F77B}"/>
              </a:ext>
            </a:extLst>
          </p:cNvPr>
          <p:cNvSpPr txBox="1"/>
          <p:nvPr/>
        </p:nvSpPr>
        <p:spPr>
          <a:xfrm>
            <a:off x="0" y="5614819"/>
            <a:ext cx="5062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Orlando Gian Marco M63001326</a:t>
            </a:r>
          </a:p>
          <a:p>
            <a:r>
              <a:rPr lang="it-IT" sz="2400" dirty="0"/>
              <a:t>Perillo Marco M63001313</a:t>
            </a:r>
          </a:p>
          <a:p>
            <a:r>
              <a:rPr lang="it-IT" sz="2400" dirty="0"/>
              <a:t>Russo Diego M63001335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4B068E-1221-7374-5958-FDEEB7D6AF6F}"/>
              </a:ext>
            </a:extLst>
          </p:cNvPr>
          <p:cNvSpPr txBox="1"/>
          <p:nvPr/>
        </p:nvSpPr>
        <p:spPr>
          <a:xfrm>
            <a:off x="9316982" y="5439302"/>
            <a:ext cx="291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Prof. Nicola Mazzocca</a:t>
            </a:r>
          </a:p>
        </p:txBody>
      </p:sp>
    </p:spTree>
    <p:extLst>
      <p:ext uri="{BB962C8B-B14F-4D97-AF65-F5344CB8AC3E}">
        <p14:creationId xmlns:p14="http://schemas.microsoft.com/office/powerpoint/2010/main" val="322419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FFC055C0-6B18-1E35-2A60-9BCB250A7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Hc-05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112F46-0664-72B9-69C4-19EEE9573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57" y="3029821"/>
            <a:ext cx="5773529" cy="22604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C2FCA1-0631-4468-EE13-385C3F0936B2}"/>
              </a:ext>
            </a:extLst>
          </p:cNvPr>
          <p:cNvSpPr txBox="1"/>
          <p:nvPr/>
        </p:nvSpPr>
        <p:spPr>
          <a:xfrm>
            <a:off x="6946548" y="2132590"/>
            <a:ext cx="4078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CONFIGURAZIONE HC-05 MASTER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43008D-039F-55ED-0C8C-489F8A13FD32}"/>
              </a:ext>
            </a:extLst>
          </p:cNvPr>
          <p:cNvSpPr txBox="1"/>
          <p:nvPr/>
        </p:nvSpPr>
        <p:spPr>
          <a:xfrm>
            <a:off x="1166707" y="2129637"/>
            <a:ext cx="3815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CONFIGURAZIONE HC-05 SLAVE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663E0F-B5B3-C6CD-2063-F011D0843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" y="3029820"/>
            <a:ext cx="5676227" cy="2260445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580A2677-FE7C-924A-40A7-38266565EA7B}"/>
              </a:ext>
            </a:extLst>
          </p:cNvPr>
          <p:cNvSpPr/>
          <p:nvPr/>
        </p:nvSpPr>
        <p:spPr>
          <a:xfrm>
            <a:off x="6559420" y="4602102"/>
            <a:ext cx="1203649" cy="317241"/>
          </a:xfrm>
          <a:prstGeom prst="ellipse">
            <a:avLst/>
          </a:prstGeom>
          <a:noFill/>
          <a:ln w="28575">
            <a:solidFill>
              <a:srgbClr val="F57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6BF2525-9984-F272-3AC9-09F166B8AF2A}"/>
              </a:ext>
            </a:extLst>
          </p:cNvPr>
          <p:cNvSpPr/>
          <p:nvPr/>
        </p:nvSpPr>
        <p:spPr>
          <a:xfrm>
            <a:off x="603553" y="4596196"/>
            <a:ext cx="1203649" cy="317241"/>
          </a:xfrm>
          <a:prstGeom prst="ellipse">
            <a:avLst/>
          </a:prstGeom>
          <a:noFill/>
          <a:ln w="28575">
            <a:solidFill>
              <a:srgbClr val="F57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5792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Hc-05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2F11D6-6089-5D14-FE23-C92936E3BA82}"/>
              </a:ext>
            </a:extLst>
          </p:cNvPr>
          <p:cNvSpPr txBox="1"/>
          <p:nvPr/>
        </p:nvSpPr>
        <p:spPr>
          <a:xfrm>
            <a:off x="838200" y="2755098"/>
            <a:ext cx="49899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Il pin VCC del sensore è stato collegato all’alimentazione a 5V della scheda. </a:t>
            </a:r>
            <a:r>
              <a:rPr lang="en-GB" sz="2200" dirty="0"/>
              <a:t>Il pin GND è </a:t>
            </a:r>
            <a:r>
              <a:rPr lang="en-GB" sz="2200" dirty="0" err="1"/>
              <a:t>stato</a:t>
            </a:r>
            <a:r>
              <a:rPr lang="en-GB" sz="2200" dirty="0"/>
              <a:t> </a:t>
            </a:r>
            <a:r>
              <a:rPr lang="en-GB" sz="2200" dirty="0" err="1"/>
              <a:t>collegato</a:t>
            </a:r>
            <a:r>
              <a:rPr lang="en-GB" sz="2200" dirty="0"/>
              <a:t> </a:t>
            </a:r>
            <a:r>
              <a:rPr lang="en-GB" sz="2200" dirty="0" err="1"/>
              <a:t>all’omonimo</a:t>
            </a:r>
            <a:r>
              <a:rPr lang="en-GB" sz="2200" dirty="0"/>
              <a:t> pin </a:t>
            </a:r>
            <a:r>
              <a:rPr lang="en-GB" sz="2200" dirty="0" err="1"/>
              <a:t>della</a:t>
            </a:r>
            <a:r>
              <a:rPr lang="en-GB" sz="2200" dirty="0"/>
              <a:t> </a:t>
            </a:r>
            <a:r>
              <a:rPr lang="en-GB" sz="2200" dirty="0" err="1"/>
              <a:t>scheda</a:t>
            </a:r>
            <a:r>
              <a:rPr lang="en-GB" sz="2200" dirty="0"/>
              <a:t>. </a:t>
            </a:r>
            <a:r>
              <a:rPr lang="en-GB" sz="2200" dirty="0" err="1"/>
              <a:t>Infine</a:t>
            </a:r>
            <a:r>
              <a:rPr lang="en-GB" sz="2200" dirty="0"/>
              <a:t>, </a:t>
            </a:r>
            <a:r>
              <a:rPr lang="en-GB" sz="2200" dirty="0" err="1"/>
              <a:t>i</a:t>
            </a:r>
            <a:r>
              <a:rPr lang="en-GB" sz="2200" dirty="0"/>
              <a:t> pin TXD ed RXD </a:t>
            </a:r>
            <a:r>
              <a:rPr lang="en-GB" sz="2200" dirty="0" err="1"/>
              <a:t>sono</a:t>
            </a:r>
            <a:r>
              <a:rPr lang="en-GB" sz="2200" dirty="0"/>
              <a:t> </a:t>
            </a:r>
            <a:r>
              <a:rPr lang="en-GB" sz="2200" dirty="0" err="1"/>
              <a:t>stati</a:t>
            </a:r>
            <a:r>
              <a:rPr lang="en-GB" sz="2200" dirty="0"/>
              <a:t> </a:t>
            </a:r>
            <a:r>
              <a:rPr lang="en-GB" sz="2200" dirty="0" err="1"/>
              <a:t>collegati</a:t>
            </a:r>
            <a:r>
              <a:rPr lang="en-GB" sz="2200" dirty="0"/>
              <a:t> </a:t>
            </a:r>
            <a:r>
              <a:rPr lang="en-GB" sz="2200" dirty="0" err="1"/>
              <a:t>rispettivamente</a:t>
            </a:r>
            <a:r>
              <a:rPr lang="en-GB" sz="2200" dirty="0"/>
              <a:t> ai pin PC5 (USART1-RX) e PC4 (USART1-TX).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95E904F-C37F-12BC-2313-922CF3EB8827}"/>
              </a:ext>
            </a:extLst>
          </p:cNvPr>
          <p:cNvGrpSpPr/>
          <p:nvPr/>
        </p:nvGrpSpPr>
        <p:grpSpPr>
          <a:xfrm>
            <a:off x="5935653" y="2212253"/>
            <a:ext cx="5965346" cy="3809034"/>
            <a:chOff x="5935653" y="2212253"/>
            <a:chExt cx="5965346" cy="3809034"/>
          </a:xfrm>
        </p:grpSpPr>
        <p:pic>
          <p:nvPicPr>
            <p:cNvPr id="18" name="Immagine 17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AD49E241-A6E2-CACA-4DAD-02A9A643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653" y="2212253"/>
              <a:ext cx="4470852" cy="3393932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D7DBCC3-0E8C-2419-C269-DAAFC57D5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0396" y="4939748"/>
              <a:ext cx="1420603" cy="1081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71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23BDEB6-4BF9-F5FA-D9DA-4B25C6640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682" y="136525"/>
            <a:ext cx="4115843" cy="1325563"/>
          </a:xfrm>
        </p:spPr>
        <p:txBody>
          <a:bodyPr>
            <a:normAutofit fontScale="90000"/>
          </a:bodyPr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Display LCD 16x2 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E8033-3046-89B2-FC7B-A0714C8BBA7A}"/>
              </a:ext>
            </a:extLst>
          </p:cNvPr>
          <p:cNvSpPr txBox="1"/>
          <p:nvPr/>
        </p:nvSpPr>
        <p:spPr>
          <a:xfrm>
            <a:off x="467569" y="1956682"/>
            <a:ext cx="11009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Il display LCD 16x2 permette di visualizzare fino a 32 caratteri alla volta, disposti in 2 righe da 16 caratteri. Il display viene controllato tramite l’interfaccia I2C.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BE9351-9DD7-93A7-24E8-A725DF2728A9}"/>
              </a:ext>
            </a:extLst>
          </p:cNvPr>
          <p:cNvSpPr txBox="1"/>
          <p:nvPr/>
        </p:nvSpPr>
        <p:spPr>
          <a:xfrm>
            <a:off x="467569" y="2800014"/>
            <a:ext cx="58417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L’interfaccia ha 4 pin: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collegato alla messa a terra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VCC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collegato alla tensione di alimentazione a 5V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SDA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linea seriale di comunicazione per i dati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SCL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linea seriale di comunicazione per il clock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7043FEC-0061-E246-AC02-2DC607642658}"/>
              </a:ext>
            </a:extLst>
          </p:cNvPr>
          <p:cNvGrpSpPr/>
          <p:nvPr/>
        </p:nvGrpSpPr>
        <p:grpSpPr>
          <a:xfrm>
            <a:off x="7593529" y="2543462"/>
            <a:ext cx="4471996" cy="3487183"/>
            <a:chOff x="7593529" y="2543462"/>
            <a:chExt cx="4471996" cy="3487183"/>
          </a:xfrm>
        </p:grpSpPr>
        <p:pic>
          <p:nvPicPr>
            <p:cNvPr id="4" name="Immagine 3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2F84DC14-DF8D-F8E2-62F0-C312E8079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529" y="2543462"/>
              <a:ext cx="4471996" cy="33948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7D0FAA-7929-C3B9-3C4E-0CC3DCB9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696" y="4947050"/>
              <a:ext cx="1423303" cy="1083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8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8109" y="136525"/>
            <a:ext cx="2487416" cy="1325563"/>
          </a:xfrm>
        </p:spPr>
        <p:txBody>
          <a:bodyPr>
            <a:normAutofit/>
          </a:bodyPr>
          <a:lstStyle/>
          <a:p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nodo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3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C8369B70-8050-3B89-8168-8363F4910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13" y="1904154"/>
            <a:ext cx="3379162" cy="4505549"/>
          </a:xfrm>
          <a:prstGeom prst="rect">
            <a:avLst/>
          </a:prstGeom>
        </p:spPr>
      </p:pic>
      <p:pic>
        <p:nvPicPr>
          <p:cNvPr id="5" name="Immagine 4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15D5525-FF85-663F-1FE7-E3D8A1DD256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0" y="1904153"/>
            <a:ext cx="6032971" cy="45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8B77DEA-532C-B9B2-AE2C-5DDE6E263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6EF86B-99E7-962E-493B-3ADBC1000E48}"/>
              </a:ext>
            </a:extLst>
          </p:cNvPr>
          <p:cNvSpPr txBox="1">
            <a:spLocks/>
          </p:cNvSpPr>
          <p:nvPr/>
        </p:nvSpPr>
        <p:spPr>
          <a:xfrm>
            <a:off x="9578109" y="136525"/>
            <a:ext cx="2487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 dirty="0" err="1">
                <a:solidFill>
                  <a:prstClr val="white"/>
                </a:solidFill>
                <a:latin typeface="Calibri Light" panose="020F0302020204030204"/>
              </a:rPr>
              <a:t>nodo</a:t>
            </a:r>
            <a:r>
              <a:rPr lang="en-US" sz="4800" b="1" cap="all" dirty="0">
                <a:solidFill>
                  <a:prstClr val="white"/>
                </a:solidFill>
                <a:latin typeface="Calibri Light" panose="020F0302020204030204"/>
              </a:rPr>
              <a:t> B</a:t>
            </a:r>
            <a:endParaRPr lang="en-US" dirty="0"/>
          </a:p>
        </p:txBody>
      </p:sp>
      <p:pic>
        <p:nvPicPr>
          <p:cNvPr id="10" name="Immagine 9" descr="Immagine che contiene elettronico, circuito, connettore, adattatore&#10;&#10;Descrizione generata automaticamente">
            <a:extLst>
              <a:ext uri="{FF2B5EF4-FFF2-40B4-BE49-F238E27FC236}">
                <a16:creationId xmlns:a16="http://schemas.microsoft.com/office/drawing/2014/main" id="{F9E884AC-10E4-2213-91C8-D0B859597A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9" b="23740"/>
          <a:stretch/>
        </p:blipFill>
        <p:spPr>
          <a:xfrm rot="16200000">
            <a:off x="6843886" y="2209567"/>
            <a:ext cx="4233607" cy="3722255"/>
          </a:xfrm>
          <a:prstGeom prst="rect">
            <a:avLst/>
          </a:prstGeom>
        </p:spPr>
      </p:pic>
      <p:pic>
        <p:nvPicPr>
          <p:cNvPr id="12" name="Immagine 11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EEAE49B-9335-7A01-B565-614F7EF1E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8298"/>
            <a:ext cx="6032215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18" y="136525"/>
            <a:ext cx="6422107" cy="1325563"/>
          </a:xfrm>
        </p:spPr>
        <p:txBody>
          <a:bodyPr>
            <a:normAutofit fontScale="90000"/>
          </a:bodyPr>
          <a:lstStyle/>
          <a:p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Implementazione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nodo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C14D06-48B7-2F65-8ED8-4F888A094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2" y="1110046"/>
            <a:ext cx="4078298" cy="5757893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6BDF38-E3D2-D151-0AA0-D27D5EAAED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3"/>
          <a:stretch/>
        </p:blipFill>
        <p:spPr>
          <a:xfrm>
            <a:off x="838200" y="1535304"/>
            <a:ext cx="4287982" cy="139371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EDD734-5E1B-E49E-ADA8-E169B4B968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4"/>
          <a:stretch/>
        </p:blipFill>
        <p:spPr>
          <a:xfrm>
            <a:off x="838200" y="3039700"/>
            <a:ext cx="4287982" cy="31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AF1EAC9-163F-95AE-27B9-18B3B406E2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0"/>
          <a:stretch/>
        </p:blipFill>
        <p:spPr>
          <a:xfrm>
            <a:off x="613466" y="2103436"/>
            <a:ext cx="5993690" cy="13255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18" y="136525"/>
            <a:ext cx="6422107" cy="1325563"/>
          </a:xfrm>
        </p:spPr>
        <p:txBody>
          <a:bodyPr>
            <a:normAutofit fontScale="90000"/>
          </a:bodyPr>
          <a:lstStyle/>
          <a:p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Implementazione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nodo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C14D06-48B7-2F65-8ED8-4F888A094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2" y="1110046"/>
            <a:ext cx="4078298" cy="57578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E4A46C-CC49-F2E0-CEB6-40933C7051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2"/>
          <a:stretch/>
        </p:blipFill>
        <p:spPr>
          <a:xfrm>
            <a:off x="613467" y="3949969"/>
            <a:ext cx="5993690" cy="17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16080-B996-FEB1-6C95-98A93002B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2" y="1110046"/>
            <a:ext cx="4078298" cy="575789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3636BD-7085-251E-C87B-5DC07636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18" y="136525"/>
            <a:ext cx="6422107" cy="1325563"/>
          </a:xfrm>
        </p:spPr>
        <p:txBody>
          <a:bodyPr>
            <a:normAutofit fontScale="90000"/>
          </a:bodyPr>
          <a:lstStyle/>
          <a:p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Implementazione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nodo</a:t>
            </a: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B</a:t>
            </a:r>
            <a:endParaRPr lang="en-US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3B248DE-0C1D-6FF6-173F-4AA475CC3C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93"/>
          <a:stretch/>
        </p:blipFill>
        <p:spPr>
          <a:xfrm>
            <a:off x="838200" y="1621573"/>
            <a:ext cx="4399036" cy="127591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E91A78-01E7-8059-231E-94CF5776D5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"/>
          <a:stretch/>
        </p:blipFill>
        <p:spPr>
          <a:xfrm>
            <a:off x="838201" y="2988765"/>
            <a:ext cx="4399036" cy="32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B0FB2-A8AA-6B6F-A2E5-C9D134E45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3DF23F-1621-A287-2D67-37DC45EA1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rma&#10;&#10;Descrizione generata automaticamente">
            <a:extLst>
              <a:ext uri="{FF2B5EF4-FFF2-40B4-BE49-F238E27FC236}">
                <a16:creationId xmlns:a16="http://schemas.microsoft.com/office/drawing/2014/main" id="{FB3198BE-7286-40E2-58C7-4A815ACE79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9" y="-73891"/>
            <a:ext cx="12487577" cy="70985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8D2C2D6-D56F-9252-335C-F54A5BF561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" y="386048"/>
            <a:ext cx="6183084" cy="182842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88B62-E349-C02B-46F5-F6F0C301F77B}"/>
              </a:ext>
            </a:extLst>
          </p:cNvPr>
          <p:cNvSpPr txBox="1"/>
          <p:nvPr/>
        </p:nvSpPr>
        <p:spPr>
          <a:xfrm>
            <a:off x="0" y="5614819"/>
            <a:ext cx="5062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Orlando Gian Marco M63001326</a:t>
            </a:r>
          </a:p>
          <a:p>
            <a:r>
              <a:rPr lang="it-IT" sz="2400" dirty="0"/>
              <a:t>Perillo Marco M63001313</a:t>
            </a:r>
          </a:p>
          <a:p>
            <a:r>
              <a:rPr lang="it-IT" sz="2400" dirty="0"/>
              <a:t>Russo Diego M63001335</a:t>
            </a:r>
          </a:p>
        </p:txBody>
      </p:sp>
    </p:spTree>
    <p:extLst>
      <p:ext uri="{BB962C8B-B14F-4D97-AF65-F5344CB8AC3E}">
        <p14:creationId xmlns:p14="http://schemas.microsoft.com/office/powerpoint/2010/main" val="171397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62" y="124950"/>
            <a:ext cx="11353800" cy="1325563"/>
          </a:xfrm>
        </p:spPr>
        <p:txBody>
          <a:bodyPr/>
          <a:lstStyle/>
          <a:p>
            <a:pPr algn="r"/>
            <a:r>
              <a:rPr kumimoji="0" lang="en-US" sz="48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Introduzione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BC5AA1-196E-2735-0FF2-19A444D7ACF8}"/>
              </a:ext>
            </a:extLst>
          </p:cNvPr>
          <p:cNvSpPr txBox="1">
            <a:spLocks/>
          </p:cNvSpPr>
          <p:nvPr/>
        </p:nvSpPr>
        <p:spPr>
          <a:xfrm>
            <a:off x="904873" y="1839312"/>
            <a:ext cx="10306050" cy="1737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it-IT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Il nostro progetto mette in comunicazione tra loro due schede STM32F303VC. In particolare, il nostro scopo è stato quello di capire come realizzare una comunicazione tramite moduli bluetooth per il passaggio di un dato da un nodo in cui avviene un’elaborazione ad un altro in cui, invece, è possibile visualizzare il risultato di tale elaborazione su un apposito schermo LCD.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20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pic>
        <p:nvPicPr>
          <p:cNvPr id="3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B6C482AD-EFEF-EF03-385D-4071AB0E5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81" y="3820988"/>
            <a:ext cx="2006650" cy="2784739"/>
          </a:xfrm>
          <a:prstGeom prst="rect">
            <a:avLst/>
          </a:prstGeom>
        </p:spPr>
      </p:pic>
      <p:pic>
        <p:nvPicPr>
          <p:cNvPr id="20" name="Immagine 19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0BCE8156-C2CD-8220-A2D2-90062FAA1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10" y="3820987"/>
            <a:ext cx="2006650" cy="278473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87DBF2B-692D-FD8E-F540-5B52AE4C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81" y="4119674"/>
            <a:ext cx="3357562" cy="19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5294C4A3-383F-2799-68B9-C3031716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62" y="124950"/>
            <a:ext cx="11353800" cy="1325563"/>
          </a:xfrm>
        </p:spPr>
        <p:txBody>
          <a:bodyPr/>
          <a:lstStyle/>
          <a:p>
            <a:pPr algn="r"/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COMPONENTI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E274B728-00F1-E1CB-BDDC-34095D509F77}"/>
              </a:ext>
            </a:extLst>
          </p:cNvPr>
          <p:cNvGrpSpPr/>
          <p:nvPr/>
        </p:nvGrpSpPr>
        <p:grpSpPr>
          <a:xfrm>
            <a:off x="801343" y="1980612"/>
            <a:ext cx="4845591" cy="1121403"/>
            <a:chOff x="801343" y="1980612"/>
            <a:chExt cx="4845591" cy="1121403"/>
          </a:xfrm>
        </p:grpSpPr>
        <p:pic>
          <p:nvPicPr>
            <p:cNvPr id="20" name="Immagine 19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0BCE8156-C2CD-8220-A2D2-90062FAA1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963" y="1980612"/>
              <a:ext cx="808070" cy="1121403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272BF1EC-842F-F66C-A670-F97A35BBECE6}"/>
                </a:ext>
              </a:extLst>
            </p:cNvPr>
            <p:cNvSpPr txBox="1">
              <a:spLocks/>
            </p:cNvSpPr>
            <p:nvPr/>
          </p:nvSpPr>
          <p:spPr>
            <a:xfrm>
              <a:off x="2707929" y="2347175"/>
              <a:ext cx="2939005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00000"/>
                </a:lnSpc>
                <a:buNone/>
              </a:pPr>
              <a:r>
                <a:rPr lang="it-IT" sz="22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 schede STM32F303VC</a:t>
              </a:r>
            </a:p>
            <a:p>
              <a:pPr marL="0" indent="0" algn="just">
                <a:lnSpc>
                  <a:spcPct val="100000"/>
                </a:lnSpc>
                <a:buNone/>
              </a:pPr>
              <a:endParaRPr lang="en-US" sz="2200" dirty="0"/>
            </a:p>
          </p:txBody>
        </p:sp>
        <p:pic>
          <p:nvPicPr>
            <p:cNvPr id="12" name="Immagine 11" descr="Immagine che contiene testo, elettronico, circuito&#10;&#10;Descrizione generata automaticamente">
              <a:extLst>
                <a:ext uri="{FF2B5EF4-FFF2-40B4-BE49-F238E27FC236}">
                  <a16:creationId xmlns:a16="http://schemas.microsoft.com/office/drawing/2014/main" id="{F03AFF12-D278-8E3D-18E3-F80D1337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43" y="1980612"/>
              <a:ext cx="808070" cy="1121403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D2E778A-1728-F661-66E7-1576875C0949}"/>
              </a:ext>
            </a:extLst>
          </p:cNvPr>
          <p:cNvGrpSpPr/>
          <p:nvPr/>
        </p:nvGrpSpPr>
        <p:grpSpPr>
          <a:xfrm>
            <a:off x="1240509" y="3348525"/>
            <a:ext cx="4177585" cy="1496735"/>
            <a:chOff x="1240509" y="3348525"/>
            <a:chExt cx="4177585" cy="1496735"/>
          </a:xfrm>
        </p:grpSpPr>
        <p:pic>
          <p:nvPicPr>
            <p:cNvPr id="5" name="Immagine 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82338C3-13FF-03B6-EE47-D9F9861D3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50711">
              <a:off x="1053741" y="3535293"/>
              <a:ext cx="1496735" cy="11232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FD9740D-B119-C822-8BC3-58E0BB2A5949}"/>
                </a:ext>
              </a:extLst>
            </p:cNvPr>
            <p:cNvSpPr txBox="1"/>
            <p:nvPr/>
          </p:nvSpPr>
          <p:spPr>
            <a:xfrm>
              <a:off x="2707929" y="3928914"/>
              <a:ext cx="27101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200" dirty="0"/>
                <a:t>Jumper M-M, M-F, F-F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61FBCEB-E05A-BB4A-A3AA-DD3037CC8881}"/>
              </a:ext>
            </a:extLst>
          </p:cNvPr>
          <p:cNvGrpSpPr/>
          <p:nvPr/>
        </p:nvGrpSpPr>
        <p:grpSpPr>
          <a:xfrm>
            <a:off x="1240508" y="5141797"/>
            <a:ext cx="2995853" cy="1123200"/>
            <a:chOff x="1240508" y="5141797"/>
            <a:chExt cx="2995853" cy="1123200"/>
          </a:xfrm>
        </p:grpSpPr>
        <p:pic>
          <p:nvPicPr>
            <p:cNvPr id="13" name="Immagine 12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09E7DB0-3197-A762-1E28-18054EF2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508" y="5141797"/>
              <a:ext cx="1123200" cy="11232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1715E6B-6D5C-926A-C13B-BE18D7A3E923}"/>
                </a:ext>
              </a:extLst>
            </p:cNvPr>
            <p:cNvSpPr txBox="1"/>
            <p:nvPr/>
          </p:nvSpPr>
          <p:spPr>
            <a:xfrm>
              <a:off x="2707929" y="5518731"/>
              <a:ext cx="15284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200" dirty="0"/>
                <a:t>Breadboard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E91A4545-4C53-1750-2334-0E781849DFF9}"/>
              </a:ext>
            </a:extLst>
          </p:cNvPr>
          <p:cNvGrpSpPr/>
          <p:nvPr/>
        </p:nvGrpSpPr>
        <p:grpSpPr>
          <a:xfrm>
            <a:off x="6131631" y="1980612"/>
            <a:ext cx="5894131" cy="1123200"/>
            <a:chOff x="6852723" y="1997136"/>
            <a:chExt cx="5894131" cy="1123200"/>
          </a:xfrm>
        </p:grpSpPr>
        <p:pic>
          <p:nvPicPr>
            <p:cNvPr id="24" name="Immagine 23" descr="Immagine che contiene metro, parcheggio, elettronico, esterni&#10;&#10;Descrizione generata automaticamente">
              <a:extLst>
                <a:ext uri="{FF2B5EF4-FFF2-40B4-BE49-F238E27FC236}">
                  <a16:creationId xmlns:a16="http://schemas.microsoft.com/office/drawing/2014/main" id="{21489976-2CFF-75B5-52F6-3594683D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23" y="1997136"/>
              <a:ext cx="1123200" cy="11232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D7E69428-6E96-D163-DD9F-49F720B0E5CF}"/>
                </a:ext>
              </a:extLst>
            </p:cNvPr>
            <p:cNvSpPr txBox="1"/>
            <p:nvPr/>
          </p:nvSpPr>
          <p:spPr>
            <a:xfrm>
              <a:off x="8261202" y="2206571"/>
              <a:ext cx="44856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200" dirty="0"/>
                <a:t>HC-SR04 (sensore ad ultrasuoni per la</a:t>
              </a:r>
            </a:p>
            <a:p>
              <a:r>
                <a:rPr lang="it-IT" sz="2200" dirty="0"/>
                <a:t>misurazione della distanza)</a:t>
              </a:r>
              <a:endParaRPr lang="en-GB" sz="2200" dirty="0"/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C6CAE7F1-3ABE-76EE-9264-09419454EACE}"/>
              </a:ext>
            </a:extLst>
          </p:cNvPr>
          <p:cNvGrpSpPr/>
          <p:nvPr/>
        </p:nvGrpSpPr>
        <p:grpSpPr>
          <a:xfrm>
            <a:off x="5903008" y="3582757"/>
            <a:ext cx="4883997" cy="1123200"/>
            <a:chOff x="5903008" y="3582757"/>
            <a:chExt cx="4883997" cy="1123200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444BE3DA-EAF1-9B58-DC52-794ABCF9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008" y="3582757"/>
              <a:ext cx="1123200" cy="112320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197180B0-05C4-EEF0-ED63-D20D535F5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437" y="3582757"/>
              <a:ext cx="1123200" cy="1123200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ABCA089B-A16C-A779-D5CE-4E623BB572B3}"/>
                </a:ext>
              </a:extLst>
            </p:cNvPr>
            <p:cNvSpPr txBox="1"/>
            <p:nvPr/>
          </p:nvSpPr>
          <p:spPr>
            <a:xfrm>
              <a:off x="7618637" y="3881449"/>
              <a:ext cx="31683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200" dirty="0"/>
                <a:t>2 Moduli Bluetooth HC-05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0F3170B-D588-C927-9357-FE30F9A51E6D}"/>
              </a:ext>
            </a:extLst>
          </p:cNvPr>
          <p:cNvGrpSpPr/>
          <p:nvPr/>
        </p:nvGrpSpPr>
        <p:grpSpPr>
          <a:xfrm>
            <a:off x="6096000" y="5253260"/>
            <a:ext cx="3886200" cy="961827"/>
            <a:chOff x="6096000" y="5253260"/>
            <a:chExt cx="3886200" cy="961827"/>
          </a:xfrm>
        </p:grpSpPr>
        <p:pic>
          <p:nvPicPr>
            <p:cNvPr id="36" name="Immagine 35" descr="Immagine che contiene testo, monitor, elettronico, verde&#10;&#10;Descrizione generata automaticamente">
              <a:extLst>
                <a:ext uri="{FF2B5EF4-FFF2-40B4-BE49-F238E27FC236}">
                  <a16:creationId xmlns:a16="http://schemas.microsoft.com/office/drawing/2014/main" id="{43164903-38F5-E484-ACEB-8D0EEA9D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253260"/>
              <a:ext cx="1442741" cy="961827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7A072CD-BEE3-E52C-7C97-6EE83DB3E1CA}"/>
                </a:ext>
              </a:extLst>
            </p:cNvPr>
            <p:cNvSpPr txBox="1"/>
            <p:nvPr/>
          </p:nvSpPr>
          <p:spPr>
            <a:xfrm>
              <a:off x="7670157" y="5518731"/>
              <a:ext cx="23120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200" dirty="0"/>
                <a:t>Schermo LCD 16x2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1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47809FE-FE7D-94D7-C578-13F4C858D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Hc-sr04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E8033-3046-89B2-FC7B-A0714C8BBA7A}"/>
              </a:ext>
            </a:extLst>
          </p:cNvPr>
          <p:cNvSpPr txBox="1"/>
          <p:nvPr/>
        </p:nvSpPr>
        <p:spPr>
          <a:xfrm>
            <a:off x="467569" y="1956682"/>
            <a:ext cx="10904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Il sensore ad ultrasuoni HC-SR04 è in grado di rivelare gli ostacoli nel raggio di 2-300 cm.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BE9351-9DD7-93A7-24E8-A725DF2728A9}"/>
              </a:ext>
            </a:extLst>
          </p:cNvPr>
          <p:cNvSpPr txBox="1"/>
          <p:nvPr/>
        </p:nvSpPr>
        <p:spPr>
          <a:xfrm>
            <a:off x="467569" y="2542838"/>
            <a:ext cx="52842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 sensore ha 4 pin: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VCC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collegato alla tensione di alimentazione a 5V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avvia la misurazione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Echo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attende di ricevere l’onda riflessa dall’oggetto di cui si vuole conoscere la distanza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collegato alla messa a terra</a:t>
            </a:r>
          </a:p>
        </p:txBody>
      </p:sp>
      <p:pic>
        <p:nvPicPr>
          <p:cNvPr id="20" name="Immagine 19" descr="Immagine che contiene testo, elettronico, proiettore&#10;&#10;Descrizione generata automaticamente">
            <a:extLst>
              <a:ext uri="{FF2B5EF4-FFF2-40B4-BE49-F238E27FC236}">
                <a16:creationId xmlns:a16="http://schemas.microsoft.com/office/drawing/2014/main" id="{D30097A0-7153-086A-FE91-7DB8642137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12" y="2882163"/>
            <a:ext cx="58959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Hc-sr04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E8033-3046-89B2-FC7B-A0714C8BBA7A}"/>
              </a:ext>
            </a:extLst>
          </p:cNvPr>
          <p:cNvSpPr txBox="1"/>
          <p:nvPr/>
        </p:nvSpPr>
        <p:spPr>
          <a:xfrm>
            <a:off x="467569" y="1956682"/>
            <a:ext cx="10904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 fine di generare il segnale ultrasuono,</a:t>
            </a:r>
            <a:r>
              <a:rPr kumimoji="0" lang="it-IT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è necessario alzare il pin </a:t>
            </a:r>
            <a:r>
              <a:rPr kumimoji="0" lang="it-IT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Trig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per 10 </a:t>
            </a:r>
            <a:r>
              <a:rPr lang="el-GR" sz="2200" dirty="0"/>
              <a:t>μ</a:t>
            </a:r>
            <a:r>
              <a:rPr lang="en-GB" sz="2200" dirty="0"/>
              <a:t>s. </a:t>
            </a:r>
            <a:r>
              <a:rPr lang="en-GB" sz="2200" dirty="0" err="1"/>
              <a:t>Questo</a:t>
            </a:r>
            <a:r>
              <a:rPr lang="en-GB" sz="2200" dirty="0"/>
              <a:t> genera 8 </a:t>
            </a:r>
            <a:r>
              <a:rPr lang="en-GB" sz="2200" dirty="0" err="1"/>
              <a:t>impulsi</a:t>
            </a:r>
            <a:r>
              <a:rPr lang="en-GB" sz="2200" dirty="0"/>
              <a:t> </a:t>
            </a:r>
            <a:r>
              <a:rPr lang="en-GB" sz="2200" dirty="0" err="1"/>
              <a:t>che</a:t>
            </a:r>
            <a:r>
              <a:rPr lang="en-GB" sz="2200" dirty="0"/>
              <a:t> </a:t>
            </a:r>
            <a:r>
              <a:rPr lang="en-GB" sz="2200" dirty="0" err="1"/>
              <a:t>viaggiano</a:t>
            </a:r>
            <a:r>
              <a:rPr lang="en-GB" sz="2200" dirty="0"/>
              <a:t> </a:t>
            </a:r>
            <a:r>
              <a:rPr lang="en-GB" sz="2200" dirty="0" err="1"/>
              <a:t>alla</a:t>
            </a:r>
            <a:r>
              <a:rPr lang="en-GB" sz="2200" dirty="0"/>
              <a:t> </a:t>
            </a:r>
            <a:r>
              <a:rPr lang="en-GB" sz="2200" dirty="0" err="1"/>
              <a:t>velocità</a:t>
            </a:r>
            <a:r>
              <a:rPr lang="en-GB" sz="2200" dirty="0"/>
              <a:t> del </a:t>
            </a:r>
            <a:r>
              <a:rPr lang="en-GB" sz="2200" dirty="0" err="1"/>
              <a:t>suono</a:t>
            </a:r>
            <a:r>
              <a:rPr lang="en-GB" sz="2200" dirty="0"/>
              <a:t> e </a:t>
            </a:r>
            <a:r>
              <a:rPr lang="en-GB" sz="2200" dirty="0" err="1"/>
              <a:t>che</a:t>
            </a:r>
            <a:r>
              <a:rPr lang="en-GB" sz="2200" dirty="0"/>
              <a:t>, </a:t>
            </a:r>
            <a:r>
              <a:rPr lang="en-GB" sz="2200" dirty="0" err="1"/>
              <a:t>incontrando</a:t>
            </a:r>
            <a:r>
              <a:rPr lang="en-GB" sz="2200" dirty="0"/>
              <a:t> un </a:t>
            </a:r>
            <a:r>
              <a:rPr lang="en-GB" sz="2200" dirty="0" err="1"/>
              <a:t>oggetto</a:t>
            </a:r>
            <a:r>
              <a:rPr lang="en-GB" sz="2200" dirty="0"/>
              <a:t>, </a:t>
            </a:r>
            <a:r>
              <a:rPr lang="en-GB" sz="2200" dirty="0" err="1"/>
              <a:t>torneranno</a:t>
            </a:r>
            <a:r>
              <a:rPr lang="en-GB" sz="2200" dirty="0"/>
              <a:t> </a:t>
            </a:r>
            <a:r>
              <a:rPr lang="en-GB" sz="2200" dirty="0" err="1"/>
              <a:t>indietro</a:t>
            </a:r>
            <a:r>
              <a:rPr lang="en-GB" sz="2200" dirty="0"/>
              <a:t> e </a:t>
            </a:r>
            <a:r>
              <a:rPr lang="en-GB" sz="2200" dirty="0" err="1"/>
              <a:t>saranno</a:t>
            </a:r>
            <a:r>
              <a:rPr lang="en-GB" sz="2200" dirty="0"/>
              <a:t> </a:t>
            </a:r>
            <a:r>
              <a:rPr lang="en-GB" sz="2200" dirty="0" err="1"/>
              <a:t>catturati</a:t>
            </a:r>
            <a:r>
              <a:rPr lang="en-GB" sz="2200" dirty="0"/>
              <a:t> dal pin Echo. </a:t>
            </a:r>
            <a:r>
              <a:rPr lang="en-GB" sz="2200" dirty="0" err="1"/>
              <a:t>Questo</a:t>
            </a:r>
            <a:r>
              <a:rPr lang="en-GB" sz="2200" dirty="0"/>
              <a:t> </a:t>
            </a:r>
            <a:r>
              <a:rPr lang="en-GB" sz="2200" dirty="0" err="1"/>
              <a:t>permette</a:t>
            </a:r>
            <a:r>
              <a:rPr lang="en-GB" sz="2200" dirty="0"/>
              <a:t> di </a:t>
            </a:r>
            <a:r>
              <a:rPr lang="en-GB" sz="2200" dirty="0" err="1"/>
              <a:t>effettuare</a:t>
            </a:r>
            <a:r>
              <a:rPr lang="en-GB" sz="2200" dirty="0"/>
              <a:t> il </a:t>
            </a:r>
            <a:r>
              <a:rPr lang="en-GB" sz="2200" dirty="0" err="1"/>
              <a:t>calcolo</a:t>
            </a:r>
            <a:r>
              <a:rPr lang="en-GB" sz="2200" dirty="0"/>
              <a:t> </a:t>
            </a:r>
            <a:r>
              <a:rPr lang="en-GB" sz="2200" dirty="0" err="1"/>
              <a:t>della</a:t>
            </a:r>
            <a:r>
              <a:rPr lang="en-GB" sz="2200" dirty="0"/>
              <a:t> </a:t>
            </a:r>
            <a:r>
              <a:rPr lang="en-GB" sz="2200" dirty="0" err="1"/>
              <a:t>distanza</a:t>
            </a:r>
            <a:r>
              <a:rPr lang="en-GB" sz="2200" dirty="0"/>
              <a:t> </a:t>
            </a:r>
            <a:r>
              <a:rPr lang="en-GB" sz="2200" dirty="0" err="1"/>
              <a:t>tra</a:t>
            </a:r>
            <a:r>
              <a:rPr lang="en-GB" sz="2200" dirty="0"/>
              <a:t> il </a:t>
            </a:r>
            <a:r>
              <a:rPr lang="en-GB" sz="2200" dirty="0" err="1"/>
              <a:t>sensore</a:t>
            </a:r>
            <a:r>
              <a:rPr lang="en-GB" sz="2200" dirty="0"/>
              <a:t> e </a:t>
            </a:r>
            <a:r>
              <a:rPr lang="en-GB" sz="2200" dirty="0" err="1"/>
              <a:t>l’oggetto</a:t>
            </a:r>
            <a:r>
              <a:rPr lang="en-GB" sz="2200" dirty="0"/>
              <a:t>.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40A36D4-401D-22A6-03F5-F37E77067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5"/>
          <a:stretch/>
        </p:blipFill>
        <p:spPr>
          <a:xfrm>
            <a:off x="2714408" y="3403232"/>
            <a:ext cx="6411220" cy="2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0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4866F96-4ED3-1502-EDCD-27B962A64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Hc-sr04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E8033-3046-89B2-FC7B-A0714C8BBA7A}"/>
              </a:ext>
            </a:extLst>
          </p:cNvPr>
          <p:cNvSpPr txBox="1"/>
          <p:nvPr/>
        </p:nvSpPr>
        <p:spPr>
          <a:xfrm>
            <a:off x="467569" y="1956682"/>
            <a:ext cx="10904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 esempio, supponiamo di avere un oggetto posizionato ad una certa distanza dal sensore. Il calcolo di tale distanza avverrà tramite la formula</a:t>
            </a:r>
            <a:r>
              <a:rPr lang="it-IT" sz="2200" dirty="0">
                <a:solidFill>
                  <a:srgbClr val="000000"/>
                </a:solidFill>
              </a:rPr>
              <a:t>: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2E8DA11-FDE6-BA44-E3DF-31033AF1ED53}"/>
              </a:ext>
            </a:extLst>
          </p:cNvPr>
          <p:cNvSpPr txBox="1"/>
          <p:nvPr/>
        </p:nvSpPr>
        <p:spPr>
          <a:xfrm>
            <a:off x="4254786" y="2726123"/>
            <a:ext cx="33304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200" i="1" dirty="0"/>
              <a:t>Distanza = Tempo / Velocità</a:t>
            </a:r>
            <a:endParaRPr lang="en-GB" sz="2200" i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BEEAAD-5E96-CD2C-86AA-2CEC4A769F8C}"/>
              </a:ext>
            </a:extLst>
          </p:cNvPr>
          <p:cNvSpPr txBox="1"/>
          <p:nvPr/>
        </p:nvSpPr>
        <p:spPr>
          <a:xfrm>
            <a:off x="448902" y="3110843"/>
            <a:ext cx="10904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particolare, bisognerà fare attenzione al</a:t>
            </a:r>
            <a:r>
              <a:rPr kumimoji="0" lang="it-IT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fatto che il </a:t>
            </a:r>
            <a:r>
              <a:rPr kumimoji="0" lang="it-IT" sz="22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temp</a:t>
            </a:r>
            <a:r>
              <a:rPr lang="it-IT" sz="2200" dirty="0">
                <a:solidFill>
                  <a:srgbClr val="000000"/>
                </a:solidFill>
              </a:rPr>
              <a:t>o impiegato è proporzionale al doppio della distanza reale e, per questo, bisognerà opportunamente dividerlo per 2. La velocità, invece, è quella del suono. La formula, dunque, diventa: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8E9133-9062-96C6-648F-85376CB4D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93" y="4218839"/>
            <a:ext cx="3772227" cy="242337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62D4F4-2104-2BDB-CA04-05C93FBAE219}"/>
              </a:ext>
            </a:extLst>
          </p:cNvPr>
          <p:cNvSpPr txBox="1"/>
          <p:nvPr/>
        </p:nvSpPr>
        <p:spPr>
          <a:xfrm>
            <a:off x="6555215" y="4926177"/>
            <a:ext cx="3758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200" i="1" dirty="0"/>
              <a:t>Distanza = (Tempo / 2) / 0.3438</a:t>
            </a:r>
            <a:endParaRPr lang="en-GB" sz="2200" i="1" dirty="0"/>
          </a:p>
        </p:txBody>
      </p:sp>
    </p:spTree>
    <p:extLst>
      <p:ext uri="{BB962C8B-B14F-4D97-AF65-F5344CB8AC3E}">
        <p14:creationId xmlns:p14="http://schemas.microsoft.com/office/powerpoint/2010/main" val="31262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Hc-sr04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7E837C-C36C-78B9-8A8D-94031D4F6224}"/>
              </a:ext>
            </a:extLst>
          </p:cNvPr>
          <p:cNvSpPr txBox="1"/>
          <p:nvPr/>
        </p:nvSpPr>
        <p:spPr>
          <a:xfrm>
            <a:off x="838200" y="2755098"/>
            <a:ext cx="49899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Il pin VCC del sensore è stato collegato all’alimentazione a 5V della scheda. </a:t>
            </a:r>
            <a:r>
              <a:rPr lang="en-GB" sz="2200" dirty="0"/>
              <a:t>Il pin GND è </a:t>
            </a:r>
            <a:r>
              <a:rPr lang="en-GB" sz="2200" dirty="0" err="1"/>
              <a:t>stato</a:t>
            </a:r>
            <a:r>
              <a:rPr lang="en-GB" sz="2200" dirty="0"/>
              <a:t> </a:t>
            </a:r>
            <a:r>
              <a:rPr lang="en-GB" sz="2200" dirty="0" err="1"/>
              <a:t>collegato</a:t>
            </a:r>
            <a:r>
              <a:rPr lang="en-GB" sz="2200" dirty="0"/>
              <a:t> </a:t>
            </a:r>
            <a:r>
              <a:rPr lang="en-GB" sz="2200" dirty="0" err="1"/>
              <a:t>all’omonimo</a:t>
            </a:r>
            <a:r>
              <a:rPr lang="en-GB" sz="2200" dirty="0"/>
              <a:t> pin </a:t>
            </a:r>
            <a:r>
              <a:rPr lang="en-GB" sz="2200" dirty="0" err="1"/>
              <a:t>della</a:t>
            </a:r>
            <a:r>
              <a:rPr lang="en-GB" sz="2200" dirty="0"/>
              <a:t> </a:t>
            </a:r>
            <a:r>
              <a:rPr lang="en-GB" sz="2200" dirty="0" err="1"/>
              <a:t>scheda</a:t>
            </a:r>
            <a:r>
              <a:rPr lang="en-GB" sz="2200" dirty="0"/>
              <a:t>. </a:t>
            </a:r>
            <a:r>
              <a:rPr lang="en-GB" sz="2200" dirty="0" err="1"/>
              <a:t>Infine</a:t>
            </a:r>
            <a:r>
              <a:rPr lang="en-GB" sz="2200" dirty="0"/>
              <a:t>, </a:t>
            </a:r>
            <a:r>
              <a:rPr lang="en-GB" sz="2200" dirty="0" err="1"/>
              <a:t>i</a:t>
            </a:r>
            <a:r>
              <a:rPr lang="en-GB" sz="2200" dirty="0"/>
              <a:t> pin Trig ed Echo </a:t>
            </a:r>
            <a:r>
              <a:rPr lang="en-GB" sz="2200" dirty="0" err="1"/>
              <a:t>sono</a:t>
            </a:r>
            <a:r>
              <a:rPr lang="en-GB" sz="2200" dirty="0"/>
              <a:t> </a:t>
            </a:r>
            <a:r>
              <a:rPr lang="en-GB" sz="2200" dirty="0" err="1"/>
              <a:t>stati</a:t>
            </a:r>
            <a:r>
              <a:rPr lang="en-GB" sz="2200" dirty="0"/>
              <a:t> </a:t>
            </a:r>
            <a:r>
              <a:rPr lang="en-GB" sz="2200" dirty="0" err="1"/>
              <a:t>collegati</a:t>
            </a:r>
            <a:r>
              <a:rPr lang="en-GB" sz="2200" dirty="0"/>
              <a:t> </a:t>
            </a:r>
            <a:r>
              <a:rPr lang="en-GB" sz="2200" dirty="0" err="1"/>
              <a:t>rispettivamente</a:t>
            </a:r>
            <a:r>
              <a:rPr lang="en-GB" sz="2200" dirty="0"/>
              <a:t> ai pin PA9 (GPIO Output) e PA8 (Timer 1).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6FBA31E-6FE3-6F96-FA2C-D53FB9F67830}"/>
              </a:ext>
            </a:extLst>
          </p:cNvPr>
          <p:cNvGrpSpPr/>
          <p:nvPr/>
        </p:nvGrpSpPr>
        <p:grpSpPr>
          <a:xfrm>
            <a:off x="6666345" y="2159433"/>
            <a:ext cx="5243057" cy="3861854"/>
            <a:chOff x="6860560" y="2159433"/>
            <a:chExt cx="5243057" cy="3861854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5C8243E6-904E-CA44-57C6-475CD3136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60" y="2159433"/>
              <a:ext cx="4366638" cy="3314987"/>
            </a:xfrm>
            <a:prstGeom prst="rect">
              <a:avLst/>
            </a:prstGeom>
          </p:spPr>
        </p:pic>
        <p:pic>
          <p:nvPicPr>
            <p:cNvPr id="9" name="Immagine 8" descr="Immagine che contiene testo, dispositivo&#10;&#10;Descrizione generata automaticamente">
              <a:extLst>
                <a:ext uri="{FF2B5EF4-FFF2-40B4-BE49-F238E27FC236}">
                  <a16:creationId xmlns:a16="http://schemas.microsoft.com/office/drawing/2014/main" id="{F63E2E10-273E-AA75-B3B0-B2B40FAF8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209" y="4927553"/>
              <a:ext cx="1437408" cy="1093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2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Hc-05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E8033-3046-89B2-FC7B-A0714C8BBA7A}"/>
              </a:ext>
            </a:extLst>
          </p:cNvPr>
          <p:cNvSpPr txBox="1"/>
          <p:nvPr/>
        </p:nvSpPr>
        <p:spPr>
          <a:xfrm>
            <a:off x="467569" y="1956682"/>
            <a:ext cx="11009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Il modulo Bluetooth HC-05 permette di trasmettere e ricevere dati tramite interfaccia</a:t>
            </a:r>
            <a:r>
              <a:rPr kumimoji="0" lang="it-IT" sz="2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seriale.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BE9351-9DD7-93A7-24E8-A725DF2728A9}"/>
              </a:ext>
            </a:extLst>
          </p:cNvPr>
          <p:cNvSpPr txBox="1"/>
          <p:nvPr/>
        </p:nvSpPr>
        <p:spPr>
          <a:xfrm>
            <a:off x="467569" y="2539921"/>
            <a:ext cx="799529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 modulo ha 6 pin: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usato per controllare se il modulo funziona correttamente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RXD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riceve dati seriali che verranno inviati tramite Bluetooth</a:t>
            </a:r>
            <a:endParaRPr kumimoji="0" lang="it-IT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TXD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trasmette dati seriali che verranno passati all’USART del microcontrollore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collegato alla messa a terra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VCC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collegato alla tensione di alimentazione a 5V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it-IT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viene usato per cambiare la modalità di funzionamento del modulo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178A0A71-9EC8-41D0-7237-D249CE9425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507" y="3689041"/>
            <a:ext cx="3768018" cy="9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953111-CE38-D5BF-E48C-914C9D8E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28"/>
            <a:ext cx="12259613" cy="6922655"/>
          </a:xfrm>
          <a:prstGeom prst="rect">
            <a:avLst/>
          </a:prstGeom>
          <a:solidFill>
            <a:srgbClr val="F5792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66CF36-E5F7-1F52-211A-1BAEC716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583" y="136525"/>
            <a:ext cx="2555942" cy="1325563"/>
          </a:xfrm>
        </p:spPr>
        <p:txBody>
          <a:bodyPr/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Hc-05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E81930-3C57-02FF-4458-C3399B9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269BB-9CF1-436E-9ADF-E46804694E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579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D2A7C96-12BE-59B9-8DB2-4F5C01F77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9"/>
          <a:stretch/>
        </p:blipFill>
        <p:spPr>
          <a:xfrm>
            <a:off x="838200" y="6334447"/>
            <a:ext cx="367178" cy="36606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32EC1F-CDC1-A323-5677-0C700A2F6045}"/>
              </a:ext>
            </a:extLst>
          </p:cNvPr>
          <p:cNvSpPr txBox="1"/>
          <p:nvPr/>
        </p:nvSpPr>
        <p:spPr>
          <a:xfrm>
            <a:off x="838200" y="1862812"/>
            <a:ext cx="498994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I due moduli Bluetooth HC-05 devono essere opportunamente configurati per poter comunicare tra loro. Uno dei due, infatti, lavorerà come Master e l’altro come Slave.</a:t>
            </a:r>
          </a:p>
          <a:p>
            <a:pPr algn="just"/>
            <a:r>
              <a:rPr lang="it-IT" sz="2200" dirty="0"/>
              <a:t>Per fare ciò, sarà necessario impostare la modalità di Comando del sensore per poterlo configurare tramite comandi AT. Abbiamo, dunque, utilizzato un convertitore USB-TTL in modo da poter «passare» ad entrambi i componenti il rispettivo ruolo ed il rispettivo indirizzo di sincronizzazione.</a:t>
            </a:r>
            <a:endParaRPr lang="en-GB" sz="2200" dirty="0"/>
          </a:p>
        </p:txBody>
      </p:sp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49D6CBB-CB78-14A4-811B-9680E2691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44" y="2712039"/>
            <a:ext cx="5629869" cy="27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0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723</Words>
  <Application>Microsoft Office PowerPoint</Application>
  <PresentationFormat>Widescreen</PresentationFormat>
  <Paragraphs>97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di Office</vt:lpstr>
      <vt:lpstr>Presentazione standard di PowerPoint</vt:lpstr>
      <vt:lpstr>Introduzione</vt:lpstr>
      <vt:lpstr>COMPONENTI</vt:lpstr>
      <vt:lpstr>Hc-sr04</vt:lpstr>
      <vt:lpstr>Hc-sr04</vt:lpstr>
      <vt:lpstr>Hc-sr04</vt:lpstr>
      <vt:lpstr>Hc-sr04</vt:lpstr>
      <vt:lpstr>Hc-05</vt:lpstr>
      <vt:lpstr>Hc-05</vt:lpstr>
      <vt:lpstr>Hc-05</vt:lpstr>
      <vt:lpstr>Hc-05</vt:lpstr>
      <vt:lpstr>Display LCD 16x2 </vt:lpstr>
      <vt:lpstr>nodo a</vt:lpstr>
      <vt:lpstr>Presentazione standard di PowerPoint</vt:lpstr>
      <vt:lpstr>Implementazione nodo a</vt:lpstr>
      <vt:lpstr>Implementazione nodo a</vt:lpstr>
      <vt:lpstr>Implementazione nodo B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Perillo</dc:creator>
  <cp:lastModifiedBy>GIAN MARCO ORLANDO</cp:lastModifiedBy>
  <cp:revision>21</cp:revision>
  <dcterms:created xsi:type="dcterms:W3CDTF">2022-05-28T10:27:07Z</dcterms:created>
  <dcterms:modified xsi:type="dcterms:W3CDTF">2024-01-30T18:25:07Z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2024-01-30T18:25:07Z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0a364304-c3a3-4765-84d2-64bcecff43d7</vt:lpwstr>
  </property>
  <property fmtid="{D5CDD505-2E9C-101B-9397-08002B2CF9AE}" pid="8" name="MSIP_Label_2ad0b24d-6422-44b0-b3de-abb3a9e8c81a_ContentBits">
    <vt:lpwstr>0</vt:lpwstr>
  </property>
</Properties>
</file>